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8" r:id="rId4"/>
    <p:sldId id="259" r:id="rId5"/>
    <p:sldId id="260" r:id="rId6"/>
    <p:sldId id="262" r:id="rId7"/>
    <p:sldId id="261" r:id="rId8"/>
    <p:sldId id="263" r:id="rId9"/>
    <p:sldId id="264" r:id="rId10"/>
    <p:sldId id="265" r:id="rId11"/>
    <p:sldId id="266" r:id="rId12"/>
    <p:sldId id="27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94660"/>
  </p:normalViewPr>
  <p:slideViewPr>
    <p:cSldViewPr snapToGrid="0">
      <p:cViewPr>
        <p:scale>
          <a:sx n="50" d="100"/>
          <a:sy n="50" d="100"/>
        </p:scale>
        <p:origin x="1288"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webp>
</file>

<file path=ppt/media/image3.pn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8879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00116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037186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126133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963929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754849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206112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39261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16026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2769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61604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08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56200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0284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8033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52561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10/31/2022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68180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10/31/2022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12146323"/>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webp"/><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2FB5D18-DD1E-4F2C-B966-B85CA6935C83}"/>
              </a:ext>
            </a:extLst>
          </p:cNvPr>
          <p:cNvSpPr>
            <a:spLocks noGrp="1"/>
          </p:cNvSpPr>
          <p:nvPr>
            <p:ph type="subTitle" idx="1"/>
          </p:nvPr>
        </p:nvSpPr>
        <p:spPr>
          <a:xfrm>
            <a:off x="1371600" y="1539089"/>
            <a:ext cx="9448800" cy="5024673"/>
          </a:xfrm>
        </p:spPr>
        <p:txBody>
          <a:bodyPr>
            <a:normAutofit fontScale="92500" lnSpcReduction="20000"/>
          </a:bodyPr>
          <a:lstStyle/>
          <a:p>
            <a:pPr algn="ctr"/>
            <a:r>
              <a:rPr lang="en-US" sz="3500" b="1" dirty="0">
                <a:latin typeface="Times New Roman" panose="02020603050405020304" pitchFamily="18" charset="0"/>
                <a:cs typeface="Times New Roman" panose="02020603050405020304" pitchFamily="18" charset="0"/>
              </a:rPr>
              <a:t>FPT International School</a:t>
            </a:r>
            <a:endParaRPr lang="en-US" sz="3500" dirty="0">
              <a:latin typeface="Times New Roman" panose="02020603050405020304" pitchFamily="18" charset="0"/>
              <a:cs typeface="Times New Roman" panose="02020603050405020304" pitchFamily="18" charset="0"/>
            </a:endParaRPr>
          </a:p>
          <a:p>
            <a:pPr algn="ctr"/>
            <a:r>
              <a:rPr lang="en-US" dirty="0"/>
              <a:t>--- o0o ---</a:t>
            </a:r>
          </a:p>
          <a:p>
            <a:pPr algn="ctr"/>
            <a:endParaRPr lang="en-US" dirty="0"/>
          </a:p>
          <a:p>
            <a:pPr algn="ctr"/>
            <a:r>
              <a:rPr lang="en-US" sz="3500" b="1" dirty="0">
                <a:latin typeface="Times New Roman" panose="02020603050405020304" pitchFamily="18" charset="0"/>
                <a:cs typeface="Times New Roman" panose="02020603050405020304" pitchFamily="18" charset="0"/>
              </a:rPr>
              <a:t>PROJECT SLIDE</a:t>
            </a:r>
          </a:p>
          <a:p>
            <a:pPr algn="ctr"/>
            <a:r>
              <a:rPr lang="en-ID" sz="3500" b="1" dirty="0">
                <a:effectLst/>
                <a:latin typeface="Times New Roman" panose="02020603050405020304" pitchFamily="18" charset="0"/>
                <a:cs typeface="Times New Roman" panose="02020603050405020304" pitchFamily="18" charset="0"/>
              </a:rPr>
              <a:t>Sound Blast</a:t>
            </a:r>
          </a:p>
          <a:p>
            <a:endParaRPr lang="en-US" b="1" dirty="0"/>
          </a:p>
          <a:p>
            <a:pPr algn="ctr"/>
            <a:r>
              <a:rPr lang="en-US" sz="1400" b="1" dirty="0">
                <a:latin typeface="Times New Roman" panose="02020603050405020304" pitchFamily="18" charset="0"/>
                <a:cs typeface="Times New Roman" panose="02020603050405020304" pitchFamily="18" charset="0"/>
              </a:rPr>
              <a:t>Batch: …………</a:t>
            </a:r>
          </a:p>
          <a:p>
            <a:pPr algn="ctr"/>
            <a:r>
              <a:rPr lang="en-US" sz="1400" b="1" dirty="0">
                <a:latin typeface="Times New Roman" panose="02020603050405020304" pitchFamily="18" charset="0"/>
                <a:cs typeface="Times New Roman" panose="02020603050405020304" pitchFamily="18" charset="0"/>
              </a:rPr>
              <a:t>Semester: 1</a:t>
            </a:r>
          </a:p>
          <a:p>
            <a:pPr algn="ctr"/>
            <a:r>
              <a:rPr lang="en-US" sz="1400" b="1" dirty="0">
                <a:latin typeface="Times New Roman" panose="02020603050405020304" pitchFamily="18" charset="0"/>
                <a:cs typeface="Times New Roman" panose="02020603050405020304" pitchFamily="18" charset="0"/>
              </a:rPr>
              <a:t>Instructor: Ms. </a:t>
            </a:r>
            <a:r>
              <a:rPr lang="en-US" sz="1400" b="1" dirty="0" err="1">
                <a:latin typeface="Times New Roman" panose="02020603050405020304" pitchFamily="18" charset="0"/>
                <a:cs typeface="Times New Roman" panose="02020603050405020304" pitchFamily="18" charset="0"/>
              </a:rPr>
              <a:t>Phạm</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Thị</a:t>
            </a:r>
            <a:r>
              <a:rPr lang="en-US" sz="1400" b="1" dirty="0">
                <a:latin typeface="Times New Roman" panose="02020603050405020304" pitchFamily="18" charset="0"/>
                <a:cs typeface="Times New Roman" panose="02020603050405020304" pitchFamily="18" charset="0"/>
              </a:rPr>
              <a:t> Dung</a:t>
            </a:r>
          </a:p>
          <a:p>
            <a:pPr algn="ctr"/>
            <a:r>
              <a:rPr lang="en-US" sz="1400" b="1" dirty="0" err="1">
                <a:latin typeface="Times New Roman" panose="02020603050405020304" pitchFamily="18" charset="0"/>
                <a:cs typeface="Times New Roman" panose="02020603050405020304" pitchFamily="18" charset="0"/>
              </a:rPr>
              <a:t>Lớp</a:t>
            </a:r>
            <a:r>
              <a:rPr lang="en-US" sz="1400" b="1" dirty="0">
                <a:latin typeface="Times New Roman" panose="02020603050405020304" pitchFamily="18" charset="0"/>
                <a:cs typeface="Times New Roman" panose="02020603050405020304" pitchFamily="18" charset="0"/>
              </a:rPr>
              <a:t> : T2205E1</a:t>
            </a:r>
          </a:p>
          <a:p>
            <a:pPr algn="ctr"/>
            <a:r>
              <a:rPr lang="en-US" sz="1400" b="1" dirty="0">
                <a:latin typeface="Times New Roman" panose="02020603050405020304" pitchFamily="18" charset="0"/>
                <a:cs typeface="Times New Roman" panose="02020603050405020304" pitchFamily="18" charset="0"/>
              </a:rPr>
              <a:t>Group: ONLY TEAM</a:t>
            </a:r>
          </a:p>
          <a:p>
            <a:pPr algn="ctr"/>
            <a:endParaRPr lang="en-US" sz="1400" b="1" dirty="0">
              <a:latin typeface="Times New Roman" panose="02020603050405020304" pitchFamily="18" charset="0"/>
              <a:cs typeface="Times New Roman" panose="02020603050405020304" pitchFamily="18" charset="0"/>
            </a:endParaRPr>
          </a:p>
          <a:p>
            <a:pPr lvl="1" algn="l"/>
            <a:r>
              <a:rPr lang="en-US" sz="1400" b="1" dirty="0">
                <a:latin typeface="Times New Roman" panose="02020603050405020304" pitchFamily="18" charset="0"/>
                <a:cs typeface="Times New Roman" panose="02020603050405020304" pitchFamily="18" charset="0"/>
              </a:rPr>
              <a:t>1. BÙI TUẤN VŨ </a:t>
            </a:r>
          </a:p>
          <a:p>
            <a:pPr lvl="1" algn="l"/>
            <a:r>
              <a:rPr lang="en-US" sz="1400" b="1" dirty="0">
                <a:latin typeface="Times New Roman" panose="02020603050405020304" pitchFamily="18" charset="0"/>
                <a:cs typeface="Times New Roman" panose="02020603050405020304" pitchFamily="18" charset="0"/>
              </a:rPr>
              <a:t>2. BÙI DUY PHƯỚC</a:t>
            </a:r>
          </a:p>
        </p:txBody>
      </p:sp>
      <p:pic>
        <p:nvPicPr>
          <p:cNvPr id="1026" name="Picture 2" descr="FPT_University">
            <a:extLst>
              <a:ext uri="{FF2B5EF4-FFF2-40B4-BE49-F238E27FC236}">
                <a16:creationId xmlns:a16="http://schemas.microsoft.com/office/drawing/2014/main" id="{11723D18-A470-4C6C-8BCE-94662A326D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8369" y="294238"/>
            <a:ext cx="2753167" cy="934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217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10" name="Picture 9">
            <a:extLst>
              <a:ext uri="{FF2B5EF4-FFF2-40B4-BE49-F238E27FC236}">
                <a16:creationId xmlns:a16="http://schemas.microsoft.com/office/drawing/2014/main" id="{117BB54B-94A1-8CF4-D3A6-66C7E230B38E}"/>
              </a:ext>
            </a:extLst>
          </p:cNvPr>
          <p:cNvPicPr>
            <a:picLocks noChangeAspect="1"/>
          </p:cNvPicPr>
          <p:nvPr/>
        </p:nvPicPr>
        <p:blipFill>
          <a:blip r:embed="rId2"/>
          <a:stretch>
            <a:fillRect/>
          </a:stretch>
        </p:blipFill>
        <p:spPr>
          <a:xfrm>
            <a:off x="1697239" y="1040253"/>
            <a:ext cx="4489681" cy="5410478"/>
          </a:xfrm>
          <a:prstGeom prst="rect">
            <a:avLst/>
          </a:prstGeom>
        </p:spPr>
      </p:pic>
      <p:pic>
        <p:nvPicPr>
          <p:cNvPr id="12" name="Picture 11">
            <a:extLst>
              <a:ext uri="{FF2B5EF4-FFF2-40B4-BE49-F238E27FC236}">
                <a16:creationId xmlns:a16="http://schemas.microsoft.com/office/drawing/2014/main" id="{EECB3C6F-C676-655E-CFFB-FE4A166FCD37}"/>
              </a:ext>
            </a:extLst>
          </p:cNvPr>
          <p:cNvPicPr>
            <a:picLocks noChangeAspect="1"/>
          </p:cNvPicPr>
          <p:nvPr/>
        </p:nvPicPr>
        <p:blipFill>
          <a:blip r:embed="rId3"/>
          <a:stretch>
            <a:fillRect/>
          </a:stretch>
        </p:blipFill>
        <p:spPr>
          <a:xfrm>
            <a:off x="6186920" y="1040253"/>
            <a:ext cx="4445228" cy="5410478"/>
          </a:xfrm>
          <a:prstGeom prst="rect">
            <a:avLst/>
          </a:prstGeom>
        </p:spPr>
      </p:pic>
    </p:spTree>
    <p:extLst>
      <p:ext uri="{BB962C8B-B14F-4D97-AF65-F5344CB8AC3E}">
        <p14:creationId xmlns:p14="http://schemas.microsoft.com/office/powerpoint/2010/main" val="357097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3" name="Picture 2">
            <a:extLst>
              <a:ext uri="{FF2B5EF4-FFF2-40B4-BE49-F238E27FC236}">
                <a16:creationId xmlns:a16="http://schemas.microsoft.com/office/drawing/2014/main" id="{5E65032C-1C0F-3435-9258-CE7FA980D068}"/>
              </a:ext>
            </a:extLst>
          </p:cNvPr>
          <p:cNvPicPr>
            <a:picLocks noChangeAspect="1"/>
          </p:cNvPicPr>
          <p:nvPr/>
        </p:nvPicPr>
        <p:blipFill>
          <a:blip r:embed="rId2"/>
          <a:stretch>
            <a:fillRect/>
          </a:stretch>
        </p:blipFill>
        <p:spPr>
          <a:xfrm>
            <a:off x="2078259" y="1015876"/>
            <a:ext cx="3727642" cy="4826248"/>
          </a:xfrm>
          <a:prstGeom prst="rect">
            <a:avLst/>
          </a:prstGeom>
        </p:spPr>
      </p:pic>
      <p:pic>
        <p:nvPicPr>
          <p:cNvPr id="6" name="Picture 5">
            <a:extLst>
              <a:ext uri="{FF2B5EF4-FFF2-40B4-BE49-F238E27FC236}">
                <a16:creationId xmlns:a16="http://schemas.microsoft.com/office/drawing/2014/main" id="{879160D1-90DA-B218-C475-A1D330208BFD}"/>
              </a:ext>
            </a:extLst>
          </p:cNvPr>
          <p:cNvPicPr>
            <a:picLocks noChangeAspect="1"/>
          </p:cNvPicPr>
          <p:nvPr/>
        </p:nvPicPr>
        <p:blipFill>
          <a:blip r:embed="rId3"/>
          <a:stretch>
            <a:fillRect/>
          </a:stretch>
        </p:blipFill>
        <p:spPr>
          <a:xfrm>
            <a:off x="5872480" y="1028065"/>
            <a:ext cx="4307840" cy="4826248"/>
          </a:xfrm>
          <a:prstGeom prst="rect">
            <a:avLst/>
          </a:prstGeom>
        </p:spPr>
      </p:pic>
    </p:spTree>
    <p:extLst>
      <p:ext uri="{BB962C8B-B14F-4D97-AF65-F5344CB8AC3E}">
        <p14:creationId xmlns:p14="http://schemas.microsoft.com/office/powerpoint/2010/main" val="167928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B97C70-0A55-501F-ABE0-4727701E796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62712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67D54-E4CC-4B24-B91B-4C6945D298A5}"/>
              </a:ext>
            </a:extLst>
          </p:cNvPr>
          <p:cNvSpPr>
            <a:spLocks noGrp="1"/>
          </p:cNvSpPr>
          <p:nvPr>
            <p:ph type="title"/>
          </p:nvPr>
        </p:nvSpPr>
        <p:spPr>
          <a:xfrm>
            <a:off x="685800" y="238376"/>
            <a:ext cx="10820400" cy="801877"/>
          </a:xfrm>
        </p:spPr>
        <p:txBody>
          <a:bodyPr/>
          <a:lstStyle/>
          <a:p>
            <a:r>
              <a:rPr lang="en-US" dirty="0" err="1">
                <a:latin typeface="Times New Roman" panose="02020603050405020304" pitchFamily="18" charset="0"/>
                <a:cs typeface="Times New Roman" panose="02020603050405020304" pitchFamily="18" charset="0"/>
              </a:rPr>
              <a:t>Giới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Thiệu</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478B357-E996-4F15-AC8C-8907BAA9B4CC}"/>
              </a:ext>
            </a:extLst>
          </p:cNvPr>
          <p:cNvSpPr>
            <a:spLocks noGrp="1"/>
          </p:cNvSpPr>
          <p:nvPr>
            <p:ph idx="1"/>
          </p:nvPr>
        </p:nvSpPr>
        <p:spPr>
          <a:xfrm>
            <a:off x="571500" y="1931658"/>
            <a:ext cx="10820400" cy="5023628"/>
          </a:xfrm>
        </p:spPr>
        <p:txBody>
          <a:bodyPr>
            <a:noAutofit/>
          </a:bodyPr>
          <a:lstStyle/>
          <a:p>
            <a:r>
              <a:rPr lang="vi-VN"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Là nền tảng âm thanh và âm nhạc lớn nhất thế giới, </a:t>
            </a:r>
            <a:r>
              <a:rPr lang="vi-VN" sz="2400" b="1"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SoundBlast </a:t>
            </a:r>
            <a:r>
              <a:rPr lang="vi-VN"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cho phép mọi người khám phá và thưởng thức tuyển tập âm nhạc tuyệt vời nhất từ cộng đồng</a:t>
            </a:r>
            <a:r>
              <a:rPr lang="en-US"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r>
              <a:rPr lang="vi-VN" sz="2400" spc="-25" dirty="0">
                <a:solidFill>
                  <a:srgbClr val="000000"/>
                </a:solidFill>
                <a:effectLst/>
                <a:latin typeface="Times New Roman" panose="02020603050405020304" pitchFamily="18" charset="0"/>
                <a:ea typeface="Times New Roman" panose="02020603050405020304" pitchFamily="18" charset="0"/>
              </a:rPr>
              <a:t>Âm nhạc là một phương tiện giao tiếp cực kỳ linh hoạt. Nó có khả năng khám phá tất cả các tính năng được sử dụng trong giao tiếp bằng lời nói. Hơn nữa, nó làm như vậy một cách rõ ràng và có cấu trúc, điều này làm cho nó trở thành một cửa sổ thú vị và hữu ích trong giao tiếp của con người nói chung. Bởi vì điều này có rất nhiều cửa hàng âm nhạc trên khắp thành phố. Và sự cạnh tranh để cung cấp những bản nhạc hay nhất đang phát triển rất nhanh.</a:t>
            </a:r>
            <a:endParaRPr lang="en-US"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r>
              <a:rPr lang="vi-VN"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Nền tảng này đã trở nên nổi tiếng với nội dung và tính năng độc đáo, bao gồm khả năng khám phá các bản nhạc đột phá, bản trình diễn thô, podcast và hơn thế nữa.</a:t>
            </a:r>
            <a:endParaRPr lang="en-US" sz="2400"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Trang web </a:t>
            </a:r>
            <a:r>
              <a:rPr lang="en-US" sz="2400" dirty="0" err="1">
                <a:latin typeface="Times New Roman" panose="02020603050405020304" pitchFamily="18" charset="0"/>
                <a:cs typeface="Times New Roman" panose="02020603050405020304" pitchFamily="18" charset="0"/>
              </a:rPr>
              <a:t>được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triển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nền</a:t>
            </a:r>
            <a:r>
              <a:rPr lang="en-US" sz="2400" dirty="0">
                <a:latin typeface="Times New Roman" panose="02020603050405020304" pitchFamily="18" charset="0"/>
                <a:cs typeface="Times New Roman" panose="02020603050405020304" pitchFamily="18" charset="0"/>
              </a:rPr>
              <a:t> Window </a:t>
            </a:r>
            <a:r>
              <a:rPr lang="en-US" sz="2400" dirty="0" err="1">
                <a:latin typeface="Times New Roman" panose="02020603050405020304" pitchFamily="18" charset="0"/>
                <a:cs typeface="Times New Roman" panose="02020603050405020304" pitchFamily="18" charset="0"/>
              </a:rPr>
              <a:t>sử</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dụng</a:t>
            </a:r>
            <a:r>
              <a:rPr lang="en-US" sz="2400" dirty="0">
                <a:latin typeface="Times New Roman" panose="02020603050405020304" pitchFamily="18" charset="0"/>
                <a:cs typeface="Times New Roman" panose="02020603050405020304" pitchFamily="18" charset="0"/>
              </a:rPr>
              <a:t> HTML5, JavaScript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Geolocation.</a:t>
            </a:r>
          </a:p>
          <a:p>
            <a:r>
              <a:rPr lang="en-US" sz="2400" dirty="0" err="1">
                <a:latin typeface="Times New Roman" panose="02020603050405020304" pitchFamily="18" charset="0"/>
                <a:cs typeface="Times New Roman" panose="02020603050405020304" pitchFamily="18" charset="0"/>
              </a:rPr>
              <a:t>Hoạt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tốt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hệ</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hành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phổ</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biến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a:t>
            </a:r>
            <a:r>
              <a:rPr lang="vi-VN" sz="2400" dirty="0">
                <a:latin typeface="Times New Roman" panose="02020603050405020304" pitchFamily="18" charset="0"/>
                <a:cs typeface="Times New Roman" panose="02020603050405020304" pitchFamily="18" charset="0"/>
              </a:rPr>
              <a:t>ư</a:t>
            </a:r>
            <a:r>
              <a:rPr lang="en-US" sz="2400" dirty="0">
                <a:latin typeface="Times New Roman" panose="02020603050405020304" pitchFamily="18" charset="0"/>
                <a:cs typeface="Times New Roman" panose="02020603050405020304" pitchFamily="18" charset="0"/>
              </a:rPr>
              <a:t>: Chrome, IE, Firefox, ….</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25485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2633173-72E3-48DB-8354-C676A63EF57C}"/>
              </a:ext>
            </a:extLst>
          </p:cNvPr>
          <p:cNvSpPr>
            <a:spLocks noGrp="1"/>
          </p:cNvSpPr>
          <p:nvPr>
            <p:ph type="title"/>
          </p:nvPr>
        </p:nvSpPr>
        <p:spPr>
          <a:xfrm>
            <a:off x="685800" y="238376"/>
            <a:ext cx="10820400" cy="801877"/>
          </a:xfrm>
        </p:spPr>
        <p:txBody>
          <a:bodyPr/>
          <a:lstStyle/>
          <a:p>
            <a:r>
              <a:rPr lang="en-US" dirty="0" err="1">
                <a:latin typeface="Times New Roman" panose="02020603050405020304" pitchFamily="18" charset="0"/>
                <a:cs typeface="Times New Roman" panose="02020603050405020304" pitchFamily="18" charset="0"/>
              </a:rPr>
              <a:t>Yêu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cầu</a:t>
            </a:r>
            <a:endParaRPr lang="en-US"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BE73E64D-839D-4BCA-9646-EFE96EC67649}"/>
              </a:ext>
            </a:extLst>
          </p:cNvPr>
          <p:cNvSpPr>
            <a:spLocks noGrp="1"/>
          </p:cNvSpPr>
          <p:nvPr>
            <p:ph idx="1"/>
          </p:nvPr>
        </p:nvSpPr>
        <p:spPr>
          <a:xfrm>
            <a:off x="685800" y="1040253"/>
            <a:ext cx="10820400" cy="5206638"/>
          </a:xfrm>
        </p:spPr>
        <p:txBody>
          <a:bodyPr>
            <a:normAutofit fontScale="92500" lnSpcReduction="20000"/>
          </a:bodyPr>
          <a:lstStyle/>
          <a:p>
            <a:pPr marL="0" marR="0" algn="just">
              <a:lnSpc>
                <a:spcPct val="150000"/>
              </a:lnSpc>
              <a:spcBef>
                <a:spcPts val="0"/>
              </a:spcBef>
              <a:spcAft>
                <a:spcPts val="0"/>
              </a:spcAft>
            </a:pPr>
            <a:r>
              <a:rPr lang="en-US" dirty="0">
                <a:latin typeface="Times New Roman" panose="02020603050405020304" pitchFamily="18" charset="0"/>
                <a:cs typeface="Times New Roman" panose="02020603050405020304" pitchFamily="18" charset="0"/>
              </a:rPr>
              <a:t> </a:t>
            </a: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Cổng thông tin sẽ được thiết kế dưới dạng một Trang Ứng dụng Đơn và Trang web đáp ứng với một tập hợp các trang và menu đại diện cho lựa chọn các hoạt động sẽ được thực hiện</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342900" marR="0" lvl="0" indent="-342900" algn="just">
              <a:lnSpc>
                <a:spcPct val="150000"/>
              </a:lnSpc>
              <a:spcBef>
                <a:spcPts val="0"/>
              </a:spcBef>
              <a:spcAft>
                <a:spcPts val="0"/>
              </a:spcAft>
              <a:buFont typeface="+mj-lt"/>
              <a:buAutoNum type="arabicParenR"/>
              <a:tabLst>
                <a:tab pos="457200" algn="l"/>
              </a:tabLst>
            </a:pP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Đầu Trang phải được trình bày với một biểu trưng phù hợp</a:t>
            </a:r>
            <a:endParaRPr lang="en-ID" dirty="0">
              <a:effectLst/>
              <a:latin typeface="Times New Roman" panose="02020603050405020304" pitchFamily="18" charset="0"/>
              <a:ea typeface="Times New Roman" panose="02020603050405020304" pitchFamily="18" charset="0"/>
            </a:endParaRPr>
          </a:p>
          <a:p>
            <a:pPr marL="342900" marR="0" lvl="0" indent="-342900" algn="just">
              <a:lnSpc>
                <a:spcPct val="150000"/>
              </a:lnSpc>
              <a:spcBef>
                <a:spcPts val="0"/>
              </a:spcBef>
              <a:spcAft>
                <a:spcPts val="0"/>
              </a:spcAft>
              <a:buFont typeface="+mj-lt"/>
              <a:buAutoNum type="arabicParenR"/>
              <a:tabLst>
                <a:tab pos="457200" algn="l"/>
              </a:tabLst>
            </a:pPr>
            <a:r>
              <a:rPr lang="vi-VN" dirty="0">
                <a:effectLst/>
                <a:latin typeface="Times New Roman" panose="02020603050405020304" pitchFamily="18" charset="0"/>
                <a:ea typeface="Times New Roman" panose="02020603050405020304" pitchFamily="18" charset="0"/>
                <a:cs typeface="Times New Roman" panose="02020603050405020304" pitchFamily="18" charset="0"/>
              </a:rPr>
              <a:t>Trang web phải chứa các phần với danh sách các bài hát và album thích hợp.</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vi-VN"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Hiển thị mã cuộn liên tục ở cuối trang với ngày, giờ và vị trí hiện tại (gợi ý: Sử dụng các tính năng định vị địa lý của HTML5).</a:t>
            </a:r>
            <a:endParaRPr lang="en-ID"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vi-VN"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Hiển thị số lượng khách truy cập ở góc trên cùng bên phải của trang bên cạnh hình ảnh biểu trưng.</a:t>
            </a:r>
            <a:endParaRPr lang="en-ID" dirty="0">
              <a:effectLst/>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Symbol" panose="05050102010706020507" pitchFamily="18" charset="2"/>
              <a:buChar char=""/>
            </a:pPr>
            <a:r>
              <a:rPr lang="vi-VN" spc="-25"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Các tùy chọn menu sẽ thay đổi màu khi di chuột và cả sau khi nhấp.</a:t>
            </a:r>
            <a:endParaRPr lang="en-ID" dirty="0">
              <a:effectLst/>
              <a:latin typeface="Times New Roman" panose="02020603050405020304" pitchFamily="18" charset="0"/>
              <a:ea typeface="Times New Roman" panose="02020603050405020304" pitchFamily="18" charset="0"/>
            </a:endParaRPr>
          </a:p>
          <a:p>
            <a:r>
              <a:rPr lang="vi-VN" spc="-25" dirty="0">
                <a:solidFill>
                  <a:srgbClr val="000000"/>
                </a:solidFill>
                <a:effectLst/>
                <a:latin typeface="Times New Roman" panose="02020603050405020304" pitchFamily="18" charset="0"/>
                <a:ea typeface="Times New Roman" panose="02020603050405020304" pitchFamily="18" charset="0"/>
              </a:rPr>
              <a:t>Các tùy chọn làm mờ và làm mờ có thể được sử dụng cho các menu</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marR="0" lvl="0" indent="0" algn="just">
              <a:lnSpc>
                <a:spcPct val="150000"/>
              </a:lnSpc>
              <a:spcBef>
                <a:spcPts val="0"/>
              </a:spcBef>
              <a:spcAft>
                <a:spcPts val="0"/>
              </a:spcAft>
              <a:buNone/>
              <a:tabLst>
                <a:tab pos="457200" algn="l"/>
              </a:tabLst>
            </a:pPr>
            <a:r>
              <a:rPr lang="en-US" dirty="0">
                <a:latin typeface="Times New Roman" panose="02020603050405020304" pitchFamily="18" charset="0"/>
                <a:ea typeface="Times New Roman" panose="02020603050405020304" pitchFamily="18" charset="0"/>
                <a:cs typeface="Times New Roman" panose="02020603050405020304" pitchFamily="18" charset="0"/>
              </a:rPr>
              <a:t>	</a:t>
            </a:r>
            <a:endParaRPr lang="en-ID" dirty="0">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6880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E1A2759-E3BF-4AD0-9C61-782BCD97CBED}"/>
              </a:ext>
            </a:extLst>
          </p:cNvPr>
          <p:cNvSpPr>
            <a:spLocks noGrp="1"/>
          </p:cNvSpPr>
          <p:nvPr>
            <p:ph type="title"/>
          </p:nvPr>
        </p:nvSpPr>
        <p:spPr>
          <a:xfrm>
            <a:off x="685800" y="238376"/>
            <a:ext cx="10820400" cy="801877"/>
          </a:xfrm>
        </p:spPr>
        <p:txBody>
          <a:bodyPr/>
          <a:lstStyle/>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Phát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Triển</a:t>
            </a:r>
            <a:endParaRPr lang="en-US" dirty="0">
              <a:latin typeface="Times New Roman" panose="02020603050405020304" pitchFamily="18" charset="0"/>
              <a:cs typeface="Times New Roman" panose="02020603050405020304" pitchFamily="18" charset="0"/>
            </a:endParaRPr>
          </a:p>
        </p:txBody>
      </p:sp>
      <p:pic>
        <p:nvPicPr>
          <p:cNvPr id="2050" name="Picture 2" descr="https://bootstrapstudio.io/assets/img/logo.png">
            <a:extLst>
              <a:ext uri="{FF2B5EF4-FFF2-40B4-BE49-F238E27FC236}">
                <a16:creationId xmlns:a16="http://schemas.microsoft.com/office/drawing/2014/main" id="{2867B414-847F-4AAE-99CE-D277CA7DADF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88838" y="3069813"/>
            <a:ext cx="1023639" cy="977775"/>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Hình ảnh có liên quan">
            <a:extLst>
              <a:ext uri="{FF2B5EF4-FFF2-40B4-BE49-F238E27FC236}">
                <a16:creationId xmlns:a16="http://schemas.microsoft.com/office/drawing/2014/main" id="{8C7124A1-E038-4C20-A287-903D8E35DC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47253" y="3069813"/>
            <a:ext cx="1114237" cy="97777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BB29396-077B-4B3C-86EC-A58A9479023A}"/>
              </a:ext>
            </a:extLst>
          </p:cNvPr>
          <p:cNvSpPr txBox="1"/>
          <p:nvPr/>
        </p:nvSpPr>
        <p:spPr>
          <a:xfrm>
            <a:off x="2253915" y="4430772"/>
            <a:ext cx="1575303"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Bootstrap studio </a:t>
            </a:r>
          </a:p>
        </p:txBody>
      </p:sp>
      <p:sp>
        <p:nvSpPr>
          <p:cNvPr id="15" name="TextBox 14">
            <a:extLst>
              <a:ext uri="{FF2B5EF4-FFF2-40B4-BE49-F238E27FC236}">
                <a16:creationId xmlns:a16="http://schemas.microsoft.com/office/drawing/2014/main" id="{2B48ADE4-4AE6-43AF-944B-68D9F2A46AD3}"/>
              </a:ext>
            </a:extLst>
          </p:cNvPr>
          <p:cNvSpPr txBox="1"/>
          <p:nvPr/>
        </p:nvSpPr>
        <p:spPr>
          <a:xfrm>
            <a:off x="5416719" y="4430771"/>
            <a:ext cx="1575303"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Adobe</a:t>
            </a:r>
          </a:p>
          <a:p>
            <a:pPr algn="ctr"/>
            <a:r>
              <a:rPr lang="en-US" dirty="0">
                <a:latin typeface="Times New Roman" panose="02020603050405020304" pitchFamily="18" charset="0"/>
                <a:cs typeface="Times New Roman" panose="02020603050405020304" pitchFamily="18" charset="0"/>
              </a:rPr>
              <a:t>Photoshop</a:t>
            </a:r>
          </a:p>
        </p:txBody>
      </p:sp>
      <p:sp>
        <p:nvSpPr>
          <p:cNvPr id="17" name="TextBox 16">
            <a:extLst>
              <a:ext uri="{FF2B5EF4-FFF2-40B4-BE49-F238E27FC236}">
                <a16:creationId xmlns:a16="http://schemas.microsoft.com/office/drawing/2014/main" id="{731FC793-3081-46B6-85BB-44206AA88D11}"/>
              </a:ext>
            </a:extLst>
          </p:cNvPr>
          <p:cNvSpPr txBox="1"/>
          <p:nvPr/>
        </p:nvSpPr>
        <p:spPr>
          <a:xfrm>
            <a:off x="8579525" y="4800104"/>
            <a:ext cx="1575303"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Notepad ++</a:t>
            </a:r>
          </a:p>
        </p:txBody>
      </p:sp>
      <p:pic>
        <p:nvPicPr>
          <p:cNvPr id="1028" name="Picture 4" descr="Hình ảnh có liên quan">
            <a:extLst>
              <a:ext uri="{FF2B5EF4-FFF2-40B4-BE49-F238E27FC236}">
                <a16:creationId xmlns:a16="http://schemas.microsoft.com/office/drawing/2014/main" id="{191FB7E7-7306-42C5-98EE-BC202F553A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79525" y="3069813"/>
            <a:ext cx="1517881" cy="1517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2870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75062E8-2436-4AE2-84EA-687BF0AF7BB7}"/>
              </a:ext>
            </a:extLst>
          </p:cNvPr>
          <p:cNvSpPr>
            <a:spLocks noGrp="1"/>
          </p:cNvSpPr>
          <p:nvPr>
            <p:ph type="title"/>
          </p:nvPr>
        </p:nvSpPr>
        <p:spPr>
          <a:xfrm>
            <a:off x="685800" y="238376"/>
            <a:ext cx="10820400" cy="801877"/>
          </a:xfrm>
        </p:spPr>
        <p:txBody>
          <a:bodyPr/>
          <a:lstStyle/>
          <a:p>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Xây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Dựng</a:t>
            </a:r>
            <a:endParaRPr lang="en-US" dirty="0">
              <a:latin typeface="Times New Roman" panose="02020603050405020304" pitchFamily="18" charset="0"/>
              <a:cs typeface="Times New Roman" panose="02020603050405020304" pitchFamily="18" charset="0"/>
            </a:endParaRPr>
          </a:p>
        </p:txBody>
      </p:sp>
      <p:pic>
        <p:nvPicPr>
          <p:cNvPr id="3074" name="Picture 2" descr="Kết quả hình ảnh cho bootstrap 3">
            <a:extLst>
              <a:ext uri="{FF2B5EF4-FFF2-40B4-BE49-F238E27FC236}">
                <a16:creationId xmlns:a16="http://schemas.microsoft.com/office/drawing/2014/main" id="{51C7897D-CDA5-4822-BA3A-6EEE7FA76CD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737559" y="2694312"/>
            <a:ext cx="1749582" cy="146937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Kết quả hình ảnh cho HTML 5">
            <a:extLst>
              <a:ext uri="{FF2B5EF4-FFF2-40B4-BE49-F238E27FC236}">
                <a16:creationId xmlns:a16="http://schemas.microsoft.com/office/drawing/2014/main" id="{B95DD078-EDC9-49A7-A6E5-435C190BD0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8254" y="2539694"/>
            <a:ext cx="3772076" cy="1469375"/>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Kết quả hình ảnh cho jquery">
            <a:extLst>
              <a:ext uri="{FF2B5EF4-FFF2-40B4-BE49-F238E27FC236}">
                <a16:creationId xmlns:a16="http://schemas.microsoft.com/office/drawing/2014/main" id="{02AB9745-C9FC-445D-A316-7B2B8C20100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3644" y="2694312"/>
            <a:ext cx="1581136" cy="14693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F23D2FE-B773-4001-8CDA-BC622FF88964}"/>
              </a:ext>
            </a:extLst>
          </p:cNvPr>
          <p:cNvSpPr txBox="1"/>
          <p:nvPr/>
        </p:nvSpPr>
        <p:spPr>
          <a:xfrm>
            <a:off x="1228253" y="4626321"/>
            <a:ext cx="4068023"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HTML 5 		   CSS		JavaScript</a:t>
            </a:r>
          </a:p>
        </p:txBody>
      </p:sp>
      <p:sp>
        <p:nvSpPr>
          <p:cNvPr id="11" name="TextBox 10">
            <a:extLst>
              <a:ext uri="{FF2B5EF4-FFF2-40B4-BE49-F238E27FC236}">
                <a16:creationId xmlns:a16="http://schemas.microsoft.com/office/drawing/2014/main" id="{5F483B94-2392-403C-9191-30B1DDC00924}"/>
              </a:ext>
            </a:extLst>
          </p:cNvPr>
          <p:cNvSpPr txBox="1"/>
          <p:nvPr/>
        </p:nvSpPr>
        <p:spPr>
          <a:xfrm>
            <a:off x="5821680" y="4594509"/>
            <a:ext cx="166546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Bootstraps 5</a:t>
            </a:r>
          </a:p>
        </p:txBody>
      </p:sp>
      <p:sp>
        <p:nvSpPr>
          <p:cNvPr id="13" name="TextBox 12">
            <a:extLst>
              <a:ext uri="{FF2B5EF4-FFF2-40B4-BE49-F238E27FC236}">
                <a16:creationId xmlns:a16="http://schemas.microsoft.com/office/drawing/2014/main" id="{0BBF5180-23F8-4487-96B9-A177702BD571}"/>
              </a:ext>
            </a:extLst>
          </p:cNvPr>
          <p:cNvSpPr txBox="1"/>
          <p:nvPr/>
        </p:nvSpPr>
        <p:spPr>
          <a:xfrm>
            <a:off x="7921481" y="4594509"/>
            <a:ext cx="166546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JQuery</a:t>
            </a:r>
            <a:endParaRPr lang="en-US" dirty="0">
              <a:latin typeface="Times New Roman" panose="02020603050405020304" pitchFamily="18" charset="0"/>
              <a:cs typeface="Times New Roman" panose="02020603050405020304" pitchFamily="18" charset="0"/>
            </a:endParaRPr>
          </a:p>
        </p:txBody>
      </p:sp>
      <p:pic>
        <p:nvPicPr>
          <p:cNvPr id="14" name="Picture 10" descr="Premium Vector | Modern flat design of json file icon for web simple style">
            <a:extLst>
              <a:ext uri="{FF2B5EF4-FFF2-40B4-BE49-F238E27FC236}">
                <a16:creationId xmlns:a16="http://schemas.microsoft.com/office/drawing/2014/main" id="{9B3181BE-E875-BB14-458C-71C274A1EF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73033" y="2694312"/>
            <a:ext cx="1581425" cy="158142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6D9A2D70-7A27-03AB-252E-BB5F773918D5}"/>
              </a:ext>
            </a:extLst>
          </p:cNvPr>
          <p:cNvSpPr txBox="1"/>
          <p:nvPr/>
        </p:nvSpPr>
        <p:spPr>
          <a:xfrm>
            <a:off x="10131014" y="4626321"/>
            <a:ext cx="166546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JSon</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8697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3" name="Picture 2">
            <a:extLst>
              <a:ext uri="{FF2B5EF4-FFF2-40B4-BE49-F238E27FC236}">
                <a16:creationId xmlns:a16="http://schemas.microsoft.com/office/drawing/2014/main" id="{397D9120-622D-4857-49E1-DA7A46D6B2AC}"/>
              </a:ext>
            </a:extLst>
          </p:cNvPr>
          <p:cNvPicPr>
            <a:picLocks noChangeAspect="1"/>
          </p:cNvPicPr>
          <p:nvPr/>
        </p:nvPicPr>
        <p:blipFill>
          <a:blip r:embed="rId2"/>
          <a:stretch>
            <a:fillRect/>
          </a:stretch>
        </p:blipFill>
        <p:spPr>
          <a:xfrm>
            <a:off x="942302" y="1040254"/>
            <a:ext cx="5346098" cy="5224744"/>
          </a:xfrm>
          <a:prstGeom prst="rect">
            <a:avLst/>
          </a:prstGeom>
        </p:spPr>
      </p:pic>
      <p:pic>
        <p:nvPicPr>
          <p:cNvPr id="6" name="Picture 5">
            <a:extLst>
              <a:ext uri="{FF2B5EF4-FFF2-40B4-BE49-F238E27FC236}">
                <a16:creationId xmlns:a16="http://schemas.microsoft.com/office/drawing/2014/main" id="{97288BAF-197F-F1E9-CC34-99EC1A2E3C54}"/>
              </a:ext>
            </a:extLst>
          </p:cNvPr>
          <p:cNvPicPr>
            <a:picLocks noChangeAspect="1"/>
          </p:cNvPicPr>
          <p:nvPr/>
        </p:nvPicPr>
        <p:blipFill>
          <a:blip r:embed="rId3"/>
          <a:stretch>
            <a:fillRect/>
          </a:stretch>
        </p:blipFill>
        <p:spPr>
          <a:xfrm>
            <a:off x="6283104" y="1040252"/>
            <a:ext cx="4988641" cy="5224744"/>
          </a:xfrm>
          <a:prstGeom prst="rect">
            <a:avLst/>
          </a:prstGeom>
        </p:spPr>
      </p:pic>
    </p:spTree>
    <p:extLst>
      <p:ext uri="{BB962C8B-B14F-4D97-AF65-F5344CB8AC3E}">
        <p14:creationId xmlns:p14="http://schemas.microsoft.com/office/powerpoint/2010/main" val="1059819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8" name="Picture 7">
            <a:extLst>
              <a:ext uri="{FF2B5EF4-FFF2-40B4-BE49-F238E27FC236}">
                <a16:creationId xmlns:a16="http://schemas.microsoft.com/office/drawing/2014/main" id="{702751BA-F1AA-1FD8-A5D2-0F72A4BED2C0}"/>
              </a:ext>
            </a:extLst>
          </p:cNvPr>
          <p:cNvPicPr>
            <a:picLocks noChangeAspect="1"/>
          </p:cNvPicPr>
          <p:nvPr/>
        </p:nvPicPr>
        <p:blipFill>
          <a:blip r:embed="rId2"/>
          <a:stretch>
            <a:fillRect/>
          </a:stretch>
        </p:blipFill>
        <p:spPr>
          <a:xfrm>
            <a:off x="1489565" y="1164920"/>
            <a:ext cx="4823256" cy="5286679"/>
          </a:xfrm>
          <a:prstGeom prst="rect">
            <a:avLst/>
          </a:prstGeom>
        </p:spPr>
      </p:pic>
      <p:pic>
        <p:nvPicPr>
          <p:cNvPr id="10" name="Picture 9">
            <a:extLst>
              <a:ext uri="{FF2B5EF4-FFF2-40B4-BE49-F238E27FC236}">
                <a16:creationId xmlns:a16="http://schemas.microsoft.com/office/drawing/2014/main" id="{F07F0FED-2001-2BA6-2B04-0ACDD27C7F1A}"/>
              </a:ext>
            </a:extLst>
          </p:cNvPr>
          <p:cNvPicPr>
            <a:picLocks noChangeAspect="1"/>
          </p:cNvPicPr>
          <p:nvPr/>
        </p:nvPicPr>
        <p:blipFill>
          <a:blip r:embed="rId3"/>
          <a:stretch>
            <a:fillRect/>
          </a:stretch>
        </p:blipFill>
        <p:spPr>
          <a:xfrm>
            <a:off x="6312821" y="1164921"/>
            <a:ext cx="4558379" cy="5286679"/>
          </a:xfrm>
          <a:prstGeom prst="rect">
            <a:avLst/>
          </a:prstGeom>
        </p:spPr>
      </p:pic>
    </p:spTree>
    <p:extLst>
      <p:ext uri="{BB962C8B-B14F-4D97-AF65-F5344CB8AC3E}">
        <p14:creationId xmlns:p14="http://schemas.microsoft.com/office/powerpoint/2010/main" val="447251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3" name="Picture 2">
            <a:extLst>
              <a:ext uri="{FF2B5EF4-FFF2-40B4-BE49-F238E27FC236}">
                <a16:creationId xmlns:a16="http://schemas.microsoft.com/office/drawing/2014/main" id="{E73BA35D-7FAB-522D-8D70-DA09E2BF7354}"/>
              </a:ext>
            </a:extLst>
          </p:cNvPr>
          <p:cNvPicPr>
            <a:picLocks noChangeAspect="1"/>
          </p:cNvPicPr>
          <p:nvPr/>
        </p:nvPicPr>
        <p:blipFill>
          <a:blip r:embed="rId2"/>
          <a:stretch>
            <a:fillRect/>
          </a:stretch>
        </p:blipFill>
        <p:spPr>
          <a:xfrm>
            <a:off x="733425" y="1040253"/>
            <a:ext cx="6343976" cy="2159111"/>
          </a:xfrm>
          <a:prstGeom prst="rect">
            <a:avLst/>
          </a:prstGeom>
        </p:spPr>
      </p:pic>
      <p:pic>
        <p:nvPicPr>
          <p:cNvPr id="8" name="Picture 7">
            <a:extLst>
              <a:ext uri="{FF2B5EF4-FFF2-40B4-BE49-F238E27FC236}">
                <a16:creationId xmlns:a16="http://schemas.microsoft.com/office/drawing/2014/main" id="{1BDA52D1-2D83-7DB5-EA86-E5D3C5A6A231}"/>
              </a:ext>
            </a:extLst>
          </p:cNvPr>
          <p:cNvPicPr>
            <a:picLocks noChangeAspect="1"/>
          </p:cNvPicPr>
          <p:nvPr/>
        </p:nvPicPr>
        <p:blipFill>
          <a:blip r:embed="rId3"/>
          <a:stretch>
            <a:fillRect/>
          </a:stretch>
        </p:blipFill>
        <p:spPr>
          <a:xfrm>
            <a:off x="733425" y="3406881"/>
            <a:ext cx="6343976" cy="2714796"/>
          </a:xfrm>
          <a:prstGeom prst="rect">
            <a:avLst/>
          </a:prstGeom>
        </p:spPr>
      </p:pic>
      <p:pic>
        <p:nvPicPr>
          <p:cNvPr id="10" name="Picture 9">
            <a:extLst>
              <a:ext uri="{FF2B5EF4-FFF2-40B4-BE49-F238E27FC236}">
                <a16:creationId xmlns:a16="http://schemas.microsoft.com/office/drawing/2014/main" id="{191C03EE-FB6B-7C87-099D-BEDCA0C4D7A4}"/>
              </a:ext>
            </a:extLst>
          </p:cNvPr>
          <p:cNvPicPr>
            <a:picLocks noChangeAspect="1"/>
          </p:cNvPicPr>
          <p:nvPr/>
        </p:nvPicPr>
        <p:blipFill>
          <a:blip r:embed="rId4"/>
          <a:stretch>
            <a:fillRect/>
          </a:stretch>
        </p:blipFill>
        <p:spPr>
          <a:xfrm>
            <a:off x="7125026" y="1040253"/>
            <a:ext cx="4584487" cy="5081424"/>
          </a:xfrm>
          <a:prstGeom prst="rect">
            <a:avLst/>
          </a:prstGeom>
        </p:spPr>
      </p:pic>
    </p:spTree>
    <p:extLst>
      <p:ext uri="{BB962C8B-B14F-4D97-AF65-F5344CB8AC3E}">
        <p14:creationId xmlns:p14="http://schemas.microsoft.com/office/powerpoint/2010/main" val="36432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E402B8-1AC8-4FDA-A4A2-E63921772935}"/>
              </a:ext>
            </a:extLst>
          </p:cNvPr>
          <p:cNvSpPr>
            <a:spLocks noGrp="1"/>
          </p:cNvSpPr>
          <p:nvPr>
            <p:ph type="title"/>
          </p:nvPr>
        </p:nvSpPr>
        <p:spPr>
          <a:xfrm>
            <a:off x="685800" y="238376"/>
            <a:ext cx="10820400" cy="801877"/>
          </a:xfrm>
        </p:spPr>
        <p:txBody>
          <a:bodyPr/>
          <a:lstStyle/>
          <a:p>
            <a:r>
              <a:rPr lang="en-US" dirty="0">
                <a:latin typeface="Times New Roman" panose="02020603050405020304" pitchFamily="18" charset="0"/>
                <a:cs typeface="Times New Roman" panose="02020603050405020304" pitchFamily="18" charset="0"/>
              </a:rPr>
              <a:t>UI/UX</a:t>
            </a:r>
          </a:p>
        </p:txBody>
      </p:sp>
      <p:pic>
        <p:nvPicPr>
          <p:cNvPr id="6" name="Picture 5">
            <a:extLst>
              <a:ext uri="{FF2B5EF4-FFF2-40B4-BE49-F238E27FC236}">
                <a16:creationId xmlns:a16="http://schemas.microsoft.com/office/drawing/2014/main" id="{972BFC77-8F66-FAAE-B12C-BC5E5020CA8D}"/>
              </a:ext>
            </a:extLst>
          </p:cNvPr>
          <p:cNvPicPr>
            <a:picLocks noChangeAspect="1"/>
          </p:cNvPicPr>
          <p:nvPr/>
        </p:nvPicPr>
        <p:blipFill>
          <a:blip r:embed="rId2"/>
          <a:stretch>
            <a:fillRect/>
          </a:stretch>
        </p:blipFill>
        <p:spPr>
          <a:xfrm>
            <a:off x="685800" y="1462040"/>
            <a:ext cx="5410200" cy="5157584"/>
          </a:xfrm>
          <a:prstGeom prst="rect">
            <a:avLst/>
          </a:prstGeom>
        </p:spPr>
      </p:pic>
      <p:pic>
        <p:nvPicPr>
          <p:cNvPr id="8" name="Picture 7">
            <a:extLst>
              <a:ext uri="{FF2B5EF4-FFF2-40B4-BE49-F238E27FC236}">
                <a16:creationId xmlns:a16="http://schemas.microsoft.com/office/drawing/2014/main" id="{6964F4C2-F18A-48EE-D107-0358DB4B2E3D}"/>
              </a:ext>
            </a:extLst>
          </p:cNvPr>
          <p:cNvPicPr>
            <a:picLocks noChangeAspect="1"/>
          </p:cNvPicPr>
          <p:nvPr/>
        </p:nvPicPr>
        <p:blipFill>
          <a:blip r:embed="rId3"/>
          <a:stretch>
            <a:fillRect/>
          </a:stretch>
        </p:blipFill>
        <p:spPr>
          <a:xfrm>
            <a:off x="6096000" y="1462040"/>
            <a:ext cx="5758967" cy="5157584"/>
          </a:xfrm>
          <a:prstGeom prst="rect">
            <a:avLst/>
          </a:prstGeom>
        </p:spPr>
      </p:pic>
    </p:spTree>
    <p:extLst>
      <p:ext uri="{BB962C8B-B14F-4D97-AF65-F5344CB8AC3E}">
        <p14:creationId xmlns:p14="http://schemas.microsoft.com/office/powerpoint/2010/main" val="27933733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1852</TotalTime>
  <Words>470</Words>
  <Application>Microsoft Office PowerPoint</Application>
  <PresentationFormat>Widescreen</PresentationFormat>
  <Paragraphs>46</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Corbel</vt:lpstr>
      <vt:lpstr>Symbol</vt:lpstr>
      <vt:lpstr>Times New Roman</vt:lpstr>
      <vt:lpstr>Parallax</vt:lpstr>
      <vt:lpstr>PowerPoint Presentation</vt:lpstr>
      <vt:lpstr>Giới Thiệu</vt:lpstr>
      <vt:lpstr>Yêu cầu</vt:lpstr>
      <vt:lpstr>Công Cụ Phát Triển</vt:lpstr>
      <vt:lpstr>Công nghệ Xây Dựng</vt:lpstr>
      <vt:lpstr>UI/UX</vt:lpstr>
      <vt:lpstr>UI/UX</vt:lpstr>
      <vt:lpstr>UI/UX</vt:lpstr>
      <vt:lpstr>UI/UX</vt:lpstr>
      <vt:lpstr>UI/UX</vt:lpstr>
      <vt:lpstr>UI/UX</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Long</dc:creator>
  <cp:lastModifiedBy>Vũ Tuấn</cp:lastModifiedBy>
  <cp:revision>21</cp:revision>
  <dcterms:created xsi:type="dcterms:W3CDTF">2017-11-27T15:44:22Z</dcterms:created>
  <dcterms:modified xsi:type="dcterms:W3CDTF">2022-11-01T12:33:29Z</dcterms:modified>
</cp:coreProperties>
</file>

<file path=docProps/thumbnail.jpeg>
</file>